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6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9" r:id="rId8"/>
    <p:sldId id="271" r:id="rId9"/>
    <p:sldId id="273" r:id="rId10"/>
    <p:sldId id="274" r:id="rId11"/>
    <p:sldId id="275" r:id="rId12"/>
    <p:sldId id="276" r:id="rId13"/>
    <p:sldId id="277" r:id="rId14"/>
    <p:sldId id="270" r:id="rId1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444" autoAdjust="0"/>
  </p:normalViewPr>
  <p:slideViewPr>
    <p:cSldViewPr>
      <p:cViewPr varScale="1">
        <p:scale>
          <a:sx n="66" d="100"/>
          <a:sy n="66" d="100"/>
        </p:scale>
        <p:origin x="-2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36C630A8-0618-42B6-96C3-01A2591D898C}" type="datetimeFigureOut">
              <a:rPr lang="en-US"/>
              <a:pPr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8A170ABB-88E3-4AD8-BF09-070A006234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0" y="0"/>
            <a:ext cx="9178925" cy="6924675"/>
            <a:chOff x="-20" y="0"/>
            <a:chExt cx="5782" cy="4362"/>
          </a:xfrm>
        </p:grpSpPr>
        <p:sp>
          <p:nvSpPr>
            <p:cNvPr id="5" name="Rectangle 3" descr="Stonbk"/>
            <p:cNvSpPr>
              <a:spLocks noChangeArrowheads="1"/>
            </p:cNvSpPr>
            <p:nvPr userDrawn="1"/>
          </p:nvSpPr>
          <p:spPr bwMode="white">
            <a:xfrm>
              <a:off x="-15" y="5"/>
              <a:ext cx="5775" cy="4311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ltGray">
            <a:xfrm>
              <a:off x="0" y="0"/>
              <a:ext cx="743" cy="433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695" y="0"/>
              <a:ext cx="50" cy="436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8" name="Picture 6" descr="C:\My Documents\bits\Astonbnr.GIF"/>
            <p:cNvPicPr>
              <a:picLocks noChangeAspect="1" noChangeArrowheads="1"/>
            </p:cNvPicPr>
            <p:nvPr userDrawn="1"/>
          </p:nvPicPr>
          <p:blipFill>
            <a:blip r:embed="rId3"/>
            <a:srcRect t="15163"/>
            <a:stretch>
              <a:fillRect/>
            </a:stretch>
          </p:blipFill>
          <p:spPr bwMode="gray">
            <a:xfrm>
              <a:off x="0" y="1705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5400000">
              <a:off x="3204" y="-396"/>
              <a:ext cx="47" cy="506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5400000">
              <a:off x="3204" y="-852"/>
              <a:ext cx="47" cy="506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-20" y="0"/>
              <a:ext cx="47" cy="4342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 userDrawn="1"/>
          </p:nvSpPr>
          <p:spPr bwMode="auto">
            <a:xfrm>
              <a:off x="414" y="2118"/>
              <a:ext cx="28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 userDrawn="1"/>
          </p:nvSpPr>
          <p:spPr bwMode="auto">
            <a:xfrm flipV="1">
              <a:off x="27" y="2116"/>
              <a:ext cx="230" cy="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255" y="2115"/>
              <a:ext cx="65" cy="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12"/>
                </a:cxn>
                <a:cxn ang="0">
                  <a:pos x="27" y="23"/>
                </a:cxn>
                <a:cxn ang="0">
                  <a:pos x="36" y="35"/>
                </a:cxn>
                <a:cxn ang="0">
                  <a:pos x="47" y="45"/>
                </a:cxn>
                <a:cxn ang="0">
                  <a:pos x="56" y="66"/>
                </a:cxn>
                <a:cxn ang="0">
                  <a:pos x="63" y="80"/>
                </a:cxn>
                <a:cxn ang="0">
                  <a:pos x="65" y="86"/>
                </a:cxn>
              </a:cxnLst>
              <a:rect l="0" t="0" r="r" b="b"/>
              <a:pathLst>
                <a:path w="65" h="86">
                  <a:moveTo>
                    <a:pt x="0" y="0"/>
                  </a:moveTo>
                  <a:cubicBezTo>
                    <a:pt x="9" y="4"/>
                    <a:pt x="6" y="10"/>
                    <a:pt x="15" y="12"/>
                  </a:cubicBezTo>
                  <a:cubicBezTo>
                    <a:pt x="18" y="20"/>
                    <a:pt x="19" y="20"/>
                    <a:pt x="27" y="23"/>
                  </a:cubicBezTo>
                  <a:cubicBezTo>
                    <a:pt x="29" y="29"/>
                    <a:pt x="30" y="32"/>
                    <a:pt x="36" y="35"/>
                  </a:cubicBezTo>
                  <a:cubicBezTo>
                    <a:pt x="40" y="40"/>
                    <a:pt x="43" y="40"/>
                    <a:pt x="47" y="45"/>
                  </a:cubicBezTo>
                  <a:cubicBezTo>
                    <a:pt x="49" y="71"/>
                    <a:pt x="49" y="52"/>
                    <a:pt x="56" y="66"/>
                  </a:cubicBezTo>
                  <a:cubicBezTo>
                    <a:pt x="57" y="74"/>
                    <a:pt x="56" y="77"/>
                    <a:pt x="63" y="80"/>
                  </a:cubicBezTo>
                  <a:cubicBezTo>
                    <a:pt x="65" y="85"/>
                    <a:pt x="65" y="83"/>
                    <a:pt x="65" y="8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344" y="2118"/>
              <a:ext cx="71" cy="84"/>
            </a:xfrm>
            <a:custGeom>
              <a:avLst/>
              <a:gdLst/>
              <a:ahLst/>
              <a:cxnLst>
                <a:cxn ang="0">
                  <a:pos x="69" y="0"/>
                </a:cxn>
                <a:cxn ang="0">
                  <a:pos x="61" y="27"/>
                </a:cxn>
                <a:cxn ang="0">
                  <a:pos x="52" y="57"/>
                </a:cxn>
                <a:cxn ang="0">
                  <a:pos x="46" y="72"/>
                </a:cxn>
                <a:cxn ang="0">
                  <a:pos x="33" y="63"/>
                </a:cxn>
                <a:cxn ang="0">
                  <a:pos x="25" y="51"/>
                </a:cxn>
                <a:cxn ang="0">
                  <a:pos x="10" y="39"/>
                </a:cxn>
                <a:cxn ang="0">
                  <a:pos x="4" y="77"/>
                </a:cxn>
                <a:cxn ang="0">
                  <a:pos x="1" y="84"/>
                </a:cxn>
              </a:cxnLst>
              <a:rect l="0" t="0" r="r" b="b"/>
              <a:pathLst>
                <a:path w="71" h="84">
                  <a:moveTo>
                    <a:pt x="69" y="0"/>
                  </a:moveTo>
                  <a:cubicBezTo>
                    <a:pt x="65" y="10"/>
                    <a:pt x="71" y="21"/>
                    <a:pt x="61" y="27"/>
                  </a:cubicBezTo>
                  <a:cubicBezTo>
                    <a:pt x="59" y="37"/>
                    <a:pt x="62" y="55"/>
                    <a:pt x="52" y="57"/>
                  </a:cubicBezTo>
                  <a:cubicBezTo>
                    <a:pt x="49" y="62"/>
                    <a:pt x="49" y="67"/>
                    <a:pt x="46" y="72"/>
                  </a:cubicBezTo>
                  <a:cubicBezTo>
                    <a:pt x="38" y="71"/>
                    <a:pt x="39" y="67"/>
                    <a:pt x="33" y="63"/>
                  </a:cubicBezTo>
                  <a:cubicBezTo>
                    <a:pt x="30" y="58"/>
                    <a:pt x="27" y="56"/>
                    <a:pt x="25" y="51"/>
                  </a:cubicBezTo>
                  <a:cubicBezTo>
                    <a:pt x="23" y="38"/>
                    <a:pt x="25" y="38"/>
                    <a:pt x="10" y="39"/>
                  </a:cubicBezTo>
                  <a:cubicBezTo>
                    <a:pt x="8" y="51"/>
                    <a:pt x="18" y="72"/>
                    <a:pt x="4" y="77"/>
                  </a:cubicBezTo>
                  <a:cubicBezTo>
                    <a:pt x="0" y="82"/>
                    <a:pt x="1" y="79"/>
                    <a:pt x="1" y="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44600" y="1247775"/>
            <a:ext cx="7772400" cy="114300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2620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70046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2946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7168-33E3-4B00-8D19-6234557BA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2605A-B2F4-457A-98B5-68E954AD9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6566-BA6E-4774-863E-C50A414B6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8A92A-4B42-45D4-A69B-EC43EF187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94299-8DAC-46C3-A726-81996FB66F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98AAF-95BD-4607-894C-1ECA2BFF4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56A80-40B7-4A76-BF13-821F14C6E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61F74-596B-4A9F-8A3E-7FE4AF867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23A58-7148-410B-9447-2F3C2711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41C3DE-7DB1-4A95-9CF0-1E2CDA737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6C8D-AC57-4A30-8E73-12A428E56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69113"/>
            <a:chOff x="0" y="0"/>
            <a:chExt cx="5760" cy="4327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ltGray">
            <a:xfrm>
              <a:off x="0" y="405"/>
              <a:ext cx="743" cy="3922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4" name="Picture 4" descr="C:\My Documents\bits\Astonbnr.GIF"/>
            <p:cNvPicPr>
              <a:picLocks noChangeAspect="1" noChangeArrowheads="1"/>
            </p:cNvPicPr>
            <p:nvPr userDrawn="1"/>
          </p:nvPicPr>
          <p:blipFill>
            <a:blip r:embed="rId13"/>
            <a:srcRect t="15163"/>
            <a:stretch>
              <a:fillRect/>
            </a:stretch>
          </p:blipFill>
          <p:spPr bwMode="gray">
            <a:xfrm>
              <a:off x="0" y="0"/>
              <a:ext cx="576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7" name="Rectangle 5"/>
            <p:cNvSpPr>
              <a:spLocks noChangeArrowheads="1"/>
            </p:cNvSpPr>
            <p:nvPr userDrawn="1"/>
          </p:nvSpPr>
          <p:spPr bwMode="white">
            <a:xfrm>
              <a:off x="704" y="181"/>
              <a:ext cx="5056" cy="38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 descr="Stonbk"/>
            <p:cNvSpPr>
              <a:spLocks noChangeArrowheads="1"/>
            </p:cNvSpPr>
            <p:nvPr userDrawn="1"/>
          </p:nvSpPr>
          <p:spPr bwMode="white">
            <a:xfrm>
              <a:off x="747" y="224"/>
              <a:ext cx="5013" cy="4092"/>
            </a:xfrm>
            <a:prstGeom prst="rect">
              <a:avLst/>
            </a:prstGeom>
            <a:blipFill dpi="0" rotWithShape="0">
              <a:blip r:embed="rId1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white">
            <a:xfrm>
              <a:off x="703" y="186"/>
              <a:ext cx="46" cy="413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0" name="Line 8"/>
            <p:cNvSpPr>
              <a:spLocks noChangeShapeType="1"/>
            </p:cNvSpPr>
            <p:nvPr userDrawn="1"/>
          </p:nvSpPr>
          <p:spPr bwMode="hidden">
            <a:xfrm>
              <a:off x="0" y="415"/>
              <a:ext cx="25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 userDrawn="1"/>
          </p:nvSpPr>
          <p:spPr bwMode="hidden">
            <a:xfrm>
              <a:off x="421" y="412"/>
              <a:ext cx="28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7" cy="432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573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73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7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57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47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3E08120-E8B7-4417-9E24-381901A4E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117600" y="268288"/>
            <a:ext cx="8026400" cy="7461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SCIENCE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and ECOLOGY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Succession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524000"/>
            <a:ext cx="7772400" cy="5334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What would happen to a field if we stopped cutting it for several hundred years?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1. Tall weeds, grasses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2.  Small bushes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3.  Small pine trees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4.  Large pine trees, small deciduous trees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5. CLIMAX COMMUNITY:  large deciduous forest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Biodiversity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524000"/>
            <a:ext cx="77724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Different types of life in an area.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Biodiversity is GOOD!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Eventually with no biodiversity, an area’s populations will become extinct.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Biodiversity comes from natural selection.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Exotic Species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Non-native species that have no natural predators in an area.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Example:  zebra mussels, sea lamprey, Japanese beetles, fake “cattails”, purple loosestrife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Conservation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Saving the environment or a species.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We make laws, habitats, reintroduction programs to save species.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 we have to learn about the environment?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77724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Anything that we (as humans) do, affects our environment.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We either hurt or help our environment with everything we do.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What can we do to turn around the bad things we have already done?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ECOLOGY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u="sng" smtClean="0"/>
              <a:t>The study of the </a:t>
            </a:r>
            <a:r>
              <a:rPr lang="en-US" sz="3600" b="1" u="sng" smtClean="0"/>
              <a:t>environment</a:t>
            </a:r>
          </a:p>
          <a:p>
            <a:pPr eaLnBrk="1" hangingPunct="1">
              <a:buFont typeface="Wingdings" pitchFamily="2" charset="2"/>
              <a:buNone/>
            </a:pPr>
            <a:endParaRPr lang="en-US" sz="40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4000" u="sng" smtClean="0"/>
              <a:t>ECOLOGISTS</a:t>
            </a:r>
            <a:r>
              <a:rPr lang="en-US" sz="2800" smtClean="0"/>
              <a:t> study </a:t>
            </a:r>
            <a:r>
              <a:rPr lang="en-US" sz="4000" u="sng" smtClean="0"/>
              <a:t>BIOTIC &amp; ABIOTIC</a:t>
            </a:r>
            <a:r>
              <a:rPr lang="en-US" sz="2800" smtClean="0"/>
              <a:t> factors in the environment &amp; how they influence each other.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Science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An interdisciplinary area of study that includes both applied &amp; theoretical aspects of human impacts on the world.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An environmental scientist thinks of the environment as EVERYTHING that affects an organism during its lifetime.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decisions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77724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u="sng" smtClean="0"/>
              <a:t>Nature</a:t>
            </a:r>
            <a:r>
              <a:rPr lang="en-US" smtClean="0"/>
              <a:t>:  recycling, natural resources, landfills, urbanization, global warming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u="sng" smtClean="0"/>
              <a:t>Politics</a:t>
            </a:r>
            <a:r>
              <a:rPr lang="en-US" smtClean="0"/>
              <a:t>:  animal protection, international dumping, off shore drilling, alternative power sources, international pollution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u="sng" smtClean="0"/>
              <a:t>Ethics</a:t>
            </a:r>
            <a:r>
              <a:rPr lang="en-US" smtClean="0"/>
              <a:t>:  hunting, animal treatment, land use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Ecosystem Approach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Ecosystem:  All the living and non-living things in an area and how they interact with one another.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Arctic ecosystem:  polar bears, glaciers, ice, snow, fish, whales, seals, water, sea lions, air,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BIOMES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447800"/>
            <a:ext cx="77724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Biomes are ecosystems around the world with similar animals, plants, geographical features, temperature, precipitation, altitude &amp; latitude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Desert, tundra, tropical rain forest, taiga (coniferous forest), deciduous forest (temperate forest), fresh water, ice, marine (salt water), estuary, grassland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Limiting Factors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 limiting factor restricts (or limits) the success of a species.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These can be biotic or abiotic.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Ex)  Limiting factors to a deer are: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hunters, drought, forest fire, 			lack of food, cars, weather, 			wolves, disease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Cycles in nature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600200"/>
            <a:ext cx="7772400" cy="5029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1.  Water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2.  Nitrogen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3.  Oxygen/Carbon Dioxide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4.  Phosphorus</a:t>
            </a:r>
          </a:p>
          <a:p>
            <a:pPr marL="609600" indent="-609600" eaLnBrk="1" hangingPunct="1"/>
            <a:endParaRPr lang="en-US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These things get recycled naturally in the environment….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7300" y="838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Acid Rain / The Greenhouse Effect / Global Warming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7300" y="19812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These are situations that we as humans have done to the environment.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They are “mistakes” in the cycles.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Example:  	-acid rain is a mistake in the 				water cycle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			-greenhouse effect &amp; global 				warming are mistakes in the carbon 		cycle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ndstone">
  <a:themeElements>
    <a:clrScheme name="Sandstone 1">
      <a:dk1>
        <a:srgbClr val="333333"/>
      </a:dk1>
      <a:lt1>
        <a:srgbClr val="BAB9A0"/>
      </a:lt1>
      <a:dk2>
        <a:srgbClr val="000000"/>
      </a:dk2>
      <a:lt2>
        <a:srgbClr val="333329"/>
      </a:lt2>
      <a:accent1>
        <a:srgbClr val="F4F3D9"/>
      </a:accent1>
      <a:accent2>
        <a:srgbClr val="E09142"/>
      </a:accent2>
      <a:accent3>
        <a:srgbClr val="D9D9CD"/>
      </a:accent3>
      <a:accent4>
        <a:srgbClr val="2A2A2A"/>
      </a:accent4>
      <a:accent5>
        <a:srgbClr val="F8F8E9"/>
      </a:accent5>
      <a:accent6>
        <a:srgbClr val="CB833B"/>
      </a:accent6>
      <a:hlink>
        <a:srgbClr val="AE4828"/>
      </a:hlink>
      <a:folHlink>
        <a:srgbClr val="6A6954"/>
      </a:folHlink>
    </a:clrScheme>
    <a:fontScheme name="Sandsto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ndstone 1">
        <a:dk1>
          <a:srgbClr val="333333"/>
        </a:dk1>
        <a:lt1>
          <a:srgbClr val="BAB9A0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9D9CD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2">
        <a:dk1>
          <a:srgbClr val="333333"/>
        </a:dk1>
        <a:lt1>
          <a:srgbClr val="BDB9BF"/>
        </a:lt1>
        <a:dk2>
          <a:srgbClr val="000000"/>
        </a:dk2>
        <a:lt2>
          <a:srgbClr val="333329"/>
        </a:lt2>
        <a:accent1>
          <a:srgbClr val="F4F3D9"/>
        </a:accent1>
        <a:accent2>
          <a:srgbClr val="E09142"/>
        </a:accent2>
        <a:accent3>
          <a:srgbClr val="DBD9DC"/>
        </a:accent3>
        <a:accent4>
          <a:srgbClr val="2A2A2A"/>
        </a:accent4>
        <a:accent5>
          <a:srgbClr val="F8F8E9"/>
        </a:accent5>
        <a:accent6>
          <a:srgbClr val="CB833B"/>
        </a:accent6>
        <a:hlink>
          <a:srgbClr val="AE4828"/>
        </a:hlink>
        <a:folHlink>
          <a:srgbClr val="6A695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ndstone 3">
        <a:dk1>
          <a:srgbClr val="3D3D3D"/>
        </a:dk1>
        <a:lt1>
          <a:srgbClr val="EAEAEA"/>
        </a:lt1>
        <a:dk2>
          <a:srgbClr val="000000"/>
        </a:dk2>
        <a:lt2>
          <a:srgbClr val="333333"/>
        </a:lt2>
        <a:accent1>
          <a:srgbClr val="FFFFFF"/>
        </a:accent1>
        <a:accent2>
          <a:srgbClr val="969696"/>
        </a:accent2>
        <a:accent3>
          <a:srgbClr val="F3F3F3"/>
        </a:accent3>
        <a:accent4>
          <a:srgbClr val="333333"/>
        </a:accent4>
        <a:accent5>
          <a:srgbClr val="FFFFFF"/>
        </a:accent5>
        <a:accent6>
          <a:srgbClr val="878787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Designs\Sandstone.pot</Template>
  <TotalTime>956</TotalTime>
  <Words>409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Wingdings</vt:lpstr>
      <vt:lpstr>Calibri</vt:lpstr>
      <vt:lpstr>Sandstone</vt:lpstr>
      <vt:lpstr>Sandstone</vt:lpstr>
      <vt:lpstr>ENVIRONMENTAL SCIENCE</vt:lpstr>
      <vt:lpstr>ECOLOGY</vt:lpstr>
      <vt:lpstr>Environmental Science</vt:lpstr>
      <vt:lpstr>Environmental decisions</vt:lpstr>
      <vt:lpstr>Ecosystem Approach</vt:lpstr>
      <vt:lpstr>BIOMES</vt:lpstr>
      <vt:lpstr>Limiting Factors</vt:lpstr>
      <vt:lpstr>Cycles in nature</vt:lpstr>
      <vt:lpstr>Acid Rain / The Greenhouse Effect / Global Warming</vt:lpstr>
      <vt:lpstr>Succession</vt:lpstr>
      <vt:lpstr>Biodiversity</vt:lpstr>
      <vt:lpstr>Exotic Species</vt:lpstr>
      <vt:lpstr>Conservation</vt:lpstr>
      <vt:lpstr>Why do we have to learn about the environment?</vt:lpstr>
    </vt:vector>
  </TitlesOfParts>
  <Company>Brown City Community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SCIENCE</dc:title>
  <dc:creator>lhaxer</dc:creator>
  <cp:lastModifiedBy>haxerg</cp:lastModifiedBy>
  <cp:revision>20</cp:revision>
  <dcterms:created xsi:type="dcterms:W3CDTF">2008-09-09T12:50:13Z</dcterms:created>
  <dcterms:modified xsi:type="dcterms:W3CDTF">2011-01-19T18:45:20Z</dcterms:modified>
</cp:coreProperties>
</file>